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5486400" cy="13350875"/>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5" d="100"/>
          <a:sy n="95" d="100"/>
        </p:scale>
        <p:origin x="-1812" y="462"/>
      </p:cViewPr>
      <p:guideLst>
        <p:guide orient="horz" pos="4205"/>
        <p:guide pos="17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53218" y="2670175"/>
            <a:ext cx="4937760" cy="3560233"/>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45AB75B-12B8-472F-A861-3EFC1E720AC7}" type="datetimeFigureOut">
              <a:rPr lang="en-US" smtClean="0"/>
              <a:t>9/16/2020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4718192-0102-4AA3-ACCF-9A1F1A248D92}" type="slidenum">
              <a:rPr lang="en-US" smtClean="0"/>
              <a:t>‹#›</a:t>
            </a:fld>
            <a:endParaRPr lang="en-US"/>
          </a:p>
        </p:txBody>
      </p:sp>
      <p:sp>
        <p:nvSpPr>
          <p:cNvPr id="9" name="Subtitle 8"/>
          <p:cNvSpPr>
            <a:spLocks noGrp="1"/>
          </p:cNvSpPr>
          <p:nvPr>
            <p:ph type="subTitle" idx="1"/>
          </p:nvPr>
        </p:nvSpPr>
        <p:spPr>
          <a:xfrm>
            <a:off x="822960" y="6486014"/>
            <a:ext cx="3840480" cy="341189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5AB75B-12B8-472F-A861-3EFC1E720AC7}"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0120" y="1186745"/>
            <a:ext cx="4251960" cy="3560233"/>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0120" y="4882056"/>
            <a:ext cx="4251960" cy="2939046"/>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45AB75B-12B8-472F-A861-3EFC1E720AC7}"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754880" y="12491723"/>
            <a:ext cx="457200" cy="710810"/>
          </a:xfrm>
        </p:spPr>
        <p:txBody>
          <a:bodyPr/>
          <a:lstStyle/>
          <a:p>
            <a:fld id="{B4718192-0102-4AA3-ACCF-9A1F1A248D9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274320" y="3115205"/>
            <a:ext cx="2423160" cy="881096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2788920" y="3115205"/>
            <a:ext cx="2423160" cy="881096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45AB75B-12B8-472F-A861-3EFC1E720AC7}"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4320" y="531563"/>
            <a:ext cx="4937760" cy="2225146"/>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74320" y="2988495"/>
            <a:ext cx="2424113" cy="1461796"/>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2787015" y="2988495"/>
            <a:ext cx="2425065" cy="1461796"/>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74320" y="4598636"/>
            <a:ext cx="2424113" cy="732753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787015" y="4598636"/>
            <a:ext cx="2425065" cy="732753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45AB75B-12B8-472F-A861-3EFC1E720AC7}" type="datetimeFigureOut">
              <a:rPr lang="en-US" smtClean="0"/>
              <a:t>9/16/2020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45AB75B-12B8-472F-A861-3EFC1E720AC7}" type="datetimeFigureOut">
              <a:rPr lang="en-US" smtClean="0"/>
              <a:t>9/16/2020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AB75B-12B8-472F-A861-3EFC1E720AC7}" type="datetimeFigureOut">
              <a:rPr lang="en-US" smtClean="0"/>
              <a:t>9/16/2020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4320" y="531562"/>
            <a:ext cx="1804988" cy="2262232"/>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274320" y="2966862"/>
            <a:ext cx="1804988" cy="895930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145030" y="531564"/>
            <a:ext cx="3067050" cy="11394602"/>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45AB75B-12B8-472F-A861-3EFC1E720AC7}"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6744"/>
            <a:ext cx="3291840" cy="1016769"/>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97280" y="3566414"/>
            <a:ext cx="3291840" cy="7713839"/>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097280" y="2271453"/>
            <a:ext cx="3291840" cy="1032468"/>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45AB75B-12B8-472F-A861-3EFC1E720AC7}" type="datetimeFigureOut">
              <a:rPr lang="en-US" smtClean="0"/>
              <a:t>9/16/2020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5AB75B-12B8-472F-A861-3EFC1E720AC7}"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977640" y="534655"/>
            <a:ext cx="1234440" cy="1139151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274320" y="534655"/>
            <a:ext cx="3611880" cy="1139151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5AB75B-12B8-472F-A861-3EFC1E720AC7}" type="datetimeFigureOut">
              <a:rPr lang="en-US" smtClean="0"/>
              <a:t>9/16/2020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18192-0102-4AA3-ACCF-9A1F1A248D9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274320" y="534654"/>
            <a:ext cx="4937760" cy="2225146"/>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274320" y="3115204"/>
            <a:ext cx="4937760" cy="9167601"/>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274320" y="12491723"/>
            <a:ext cx="1280160" cy="710810"/>
          </a:xfrm>
          <a:prstGeom prst="rect">
            <a:avLst/>
          </a:prstGeom>
        </p:spPr>
        <p:txBody>
          <a:bodyPr vert="horz" anchor="b"/>
          <a:lstStyle>
            <a:lvl1pPr algn="l" eaLnBrk="1" latinLnBrk="0" hangingPunct="1">
              <a:defRPr kumimoji="0" sz="1200">
                <a:solidFill>
                  <a:schemeClr val="tx1">
                    <a:shade val="50000"/>
                  </a:schemeClr>
                </a:solidFill>
              </a:defRPr>
            </a:lvl1pPr>
          </a:lstStyle>
          <a:p>
            <a:fld id="{045AB75B-12B8-472F-A861-3EFC1E720AC7}" type="datetimeFigureOut">
              <a:rPr lang="en-US" smtClean="0"/>
              <a:t>9/16/2020</a:t>
            </a:fld>
            <a:endParaRPr lang="en-US"/>
          </a:p>
        </p:txBody>
      </p:sp>
      <p:sp>
        <p:nvSpPr>
          <p:cNvPr id="3" name="Footer Placeholder 2"/>
          <p:cNvSpPr>
            <a:spLocks noGrp="1"/>
          </p:cNvSpPr>
          <p:nvPr>
            <p:ph type="ftr" sz="quarter" idx="3"/>
          </p:nvPr>
        </p:nvSpPr>
        <p:spPr>
          <a:xfrm>
            <a:off x="1874520" y="12491723"/>
            <a:ext cx="1737360" cy="710810"/>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4754880" y="12491723"/>
            <a:ext cx="457200" cy="710810"/>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4718192-0102-4AA3-ACCF-9A1F1A248D9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rxiv.org/ftp/arxiv/papers/1609/1609.01107.pdf"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2237"/>
            <a:ext cx="4953000" cy="533400"/>
          </a:xfrm>
          <a:solidFill>
            <a:srgbClr val="FFC000"/>
          </a:solidFill>
        </p:spPr>
        <p:txBody>
          <a:bodyPr>
            <a:noAutofit/>
            <a:scene3d>
              <a:camera prst="perspectiveLeft"/>
              <a:lightRig rig="soft" dir="t">
                <a:rot lat="0" lon="0" rev="17220000"/>
              </a:lightRig>
            </a:scene3d>
            <a:sp3d prstMaterial="softEdge">
              <a:bevelT w="38100" h="38100"/>
            </a:sp3d>
          </a:bodyPr>
          <a:lstStyle/>
          <a:p>
            <a:r>
              <a:rPr lang="en-US" sz="3600" u="sng" dirty="0" smtClean="0">
                <a:solidFill>
                  <a:schemeClr val="tx2">
                    <a:lumMod val="75000"/>
                  </a:schemeClr>
                </a:solidFill>
                <a:latin typeface="Britannic Bold" pitchFamily="34" charset="0"/>
              </a:rPr>
              <a:t>CLOUD COMPUTING</a:t>
            </a:r>
            <a:endParaRPr lang="en-US" sz="3600" u="sng" dirty="0">
              <a:solidFill>
                <a:schemeClr val="tx2">
                  <a:lumMod val="75000"/>
                </a:schemeClr>
              </a:solidFill>
              <a:latin typeface="Britannic Bold" pitchFamily="34" charset="0"/>
            </a:endParaRPr>
          </a:p>
        </p:txBody>
      </p:sp>
      <p:sp>
        <p:nvSpPr>
          <p:cNvPr id="8" name="Rounded Rectangle 7"/>
          <p:cNvSpPr/>
          <p:nvPr/>
        </p:nvSpPr>
        <p:spPr>
          <a:xfrm>
            <a:off x="0" y="884237"/>
            <a:ext cx="5486400" cy="4572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3170237"/>
            <a:ext cx="5486400" cy="381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5303837"/>
            <a:ext cx="5486400" cy="6096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0" y="9799637"/>
            <a:ext cx="5486400" cy="457200"/>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52400" y="884237"/>
            <a:ext cx="5181600" cy="12344400"/>
          </a:xfrm>
          <a:ln>
            <a:noFill/>
          </a:ln>
        </p:spPr>
        <p:txBody>
          <a:bodyPr>
            <a:normAutofit fontScale="55000" lnSpcReduction="20000"/>
          </a:bodyPr>
          <a:lstStyle/>
          <a:p>
            <a:r>
              <a:rPr lang="en-US" b="1" u="sng" dirty="0">
                <a:solidFill>
                  <a:srgbClr val="FFFF00"/>
                </a:solidFill>
                <a:latin typeface="Bodoni MT Black" pitchFamily="18" charset="0"/>
              </a:rPr>
              <a:t>WHAT IS THE TECHNOLOGY AND FOR WHAT PURPOSES IT MAY BE USED FOR?</a:t>
            </a:r>
            <a:endParaRPr lang="en-US" u="sng" dirty="0">
              <a:solidFill>
                <a:srgbClr val="FFFF00"/>
              </a:solidFill>
              <a:latin typeface="Bodoni MT Black" pitchFamily="18" charset="0"/>
            </a:endParaRPr>
          </a:p>
          <a:p>
            <a:pPr algn="l"/>
            <a:r>
              <a:rPr lang="en-US" dirty="0">
                <a:solidFill>
                  <a:schemeClr val="accent6">
                    <a:lumMod val="20000"/>
                    <a:lumOff val="80000"/>
                  </a:schemeClr>
                </a:solidFill>
                <a:latin typeface="Arial Unicode MS" pitchFamily="34" charset="-128"/>
                <a:ea typeface="Arial Unicode MS" pitchFamily="34" charset="-128"/>
                <a:cs typeface="Arial Unicode MS" pitchFamily="34" charset="-128"/>
              </a:rPr>
              <a:t>The delivery of different services through the internet is called Cloud Computing. These services include applications and tools like software, databases, analytics, data storage, servers, intelligence over the cloud which is the internet to offer flexible resources, economies of scale, and faster innovation and networking (Marinescu,2017). The main purpose of this technology is to allow the users to go from all these technologies without needing a lot of deep knowledge about information or facilitate with each of them. </a:t>
            </a:r>
          </a:p>
          <a:p>
            <a:r>
              <a:rPr lang="en-US" b="1" dirty="0" smtClean="0">
                <a:solidFill>
                  <a:srgbClr val="FFFF00"/>
                </a:solidFill>
              </a:rPr>
              <a:t>CLOUD </a:t>
            </a:r>
            <a:r>
              <a:rPr lang="en-US" b="1" dirty="0">
                <a:solidFill>
                  <a:srgbClr val="FFFF00"/>
                </a:solidFill>
              </a:rPr>
              <a:t>COMPUTING MAY BE USED BY THE FOLLOWING</a:t>
            </a:r>
            <a:r>
              <a:rPr lang="en-US" b="1" dirty="0">
                <a:solidFill>
                  <a:srgbClr val="7030A0"/>
                </a:solidFill>
              </a:rPr>
              <a:t>:</a:t>
            </a:r>
            <a:endParaRPr lang="en-US" dirty="0">
              <a:solidFill>
                <a:srgbClr val="7030A0"/>
              </a:solidFill>
            </a:endParaRPr>
          </a:p>
          <a:p>
            <a:endParaRPr lang="en-US" dirty="0" smtClean="0">
              <a:solidFill>
                <a:srgbClr val="7030A0"/>
              </a:solidFill>
              <a:latin typeface="Eras Demi ITC" pitchFamily="34" charset="0"/>
            </a:endParaRPr>
          </a:p>
          <a:p>
            <a:pPr algn="l"/>
            <a:r>
              <a:rPr lang="en-US" dirty="0" smtClean="0">
                <a:solidFill>
                  <a:schemeClr val="tx2">
                    <a:lumMod val="40000"/>
                    <a:lumOff val="60000"/>
                  </a:schemeClr>
                </a:solidFill>
                <a:latin typeface="Eras Demi ITC" pitchFamily="34" charset="0"/>
              </a:rPr>
              <a:t>Cloud </a:t>
            </a:r>
            <a:r>
              <a:rPr lang="en-US" dirty="0">
                <a:solidFill>
                  <a:schemeClr val="tx2">
                    <a:lumMod val="40000"/>
                    <a:lumOff val="60000"/>
                  </a:schemeClr>
                </a:solidFill>
                <a:latin typeface="Eras Demi ITC" pitchFamily="34" charset="0"/>
              </a:rPr>
              <a:t>computing may be used in Social Networking like Social Media which is the most often and popular application used. Twitter, </a:t>
            </a:r>
            <a:r>
              <a:rPr lang="en-US" dirty="0" smtClean="0">
                <a:solidFill>
                  <a:schemeClr val="tx2">
                    <a:lumMod val="40000"/>
                    <a:lumOff val="60000"/>
                  </a:schemeClr>
                </a:solidFill>
                <a:latin typeface="Eras Demi ITC" pitchFamily="34" charset="0"/>
              </a:rPr>
              <a:t>MySpace, </a:t>
            </a:r>
            <a:r>
              <a:rPr lang="en-US" dirty="0">
                <a:solidFill>
                  <a:schemeClr val="tx2">
                    <a:lumMod val="40000"/>
                    <a:lumOff val="60000"/>
                  </a:schemeClr>
                </a:solidFill>
                <a:latin typeface="Eras Demi ITC" pitchFamily="34" charset="0"/>
              </a:rPr>
              <a:t>LinkedIn, Facebook, and other different networking sites make use of cloud computing (Aithal,2017). The social networking site is contemplated to find people that you already know or an individual is interested to know. </a:t>
            </a:r>
          </a:p>
          <a:p>
            <a:r>
              <a:rPr lang="en-US" sz="2500" b="1" u="sng" dirty="0">
                <a:solidFill>
                  <a:srgbClr val="FFFF00"/>
                </a:solidFill>
              </a:rPr>
              <a:t>CLOUD COMPUTING IS USED IN THE FOLLOWING AREAS AND WAYS. IT ALSO PROVIDES FOLLOWING SERVICES</a:t>
            </a:r>
            <a:r>
              <a:rPr lang="en-US" u="sng" dirty="0"/>
              <a:t>. </a:t>
            </a:r>
          </a:p>
          <a:p>
            <a:pPr algn="l"/>
            <a:r>
              <a:rPr lang="en-US" dirty="0" smtClean="0"/>
              <a:t>In </a:t>
            </a:r>
            <a:r>
              <a:rPr lang="en-US" dirty="0"/>
              <a:t>businesses, this technology has the abi9lity to cut costs and transform operations. This is because all offices using computer networks do not need to install software and licenses for every computer. It also brings mobility to recreational users; this is because many individuals are familiar with email services and Google Docs which are some of the computing services(Cao,2017). These apps can be used to access documents that are not in our personal computers but are available in a remote location or cloud. Enterprises and consumers are taking advantage of this technology by seeking help from different companies that specialize in </a:t>
            </a:r>
            <a:r>
              <a:rPr lang="en-US" dirty="0" smtClean="0"/>
              <a:t>Saabs </a:t>
            </a:r>
            <a:r>
              <a:rPr lang="en-US" dirty="0"/>
              <a:t>and Paas. Cloud computing gives employees the ability to be more flexible in workplaces and practices. Individuals can access data from home, while in holidays, and while going to and coming from work as long as they have an internet connection. Collaboration is improved by cloud applications by giving all groups dispersed a chance to meet virtually and share information in real-time and through shared storage. This reduces the time taken to market and customer service and product development are improved.  </a:t>
            </a:r>
          </a:p>
          <a:p>
            <a:r>
              <a:rPr lang="en-US" sz="2900" b="1" u="sng" dirty="0">
                <a:solidFill>
                  <a:srgbClr val="FFFF00"/>
                </a:solidFill>
                <a:latin typeface="Berlin Sans FB Demi" pitchFamily="34" charset="0"/>
              </a:rPr>
              <a:t>THESES ARE THE RISKS OF USING CLOUD COMPUTING</a:t>
            </a:r>
            <a:r>
              <a:rPr lang="en-US" b="1" dirty="0">
                <a:solidFill>
                  <a:srgbClr val="FFFF00"/>
                </a:solidFill>
                <a:latin typeface="Berlin Sans FB Demi" pitchFamily="34" charset="0"/>
              </a:rPr>
              <a:t>.</a:t>
            </a:r>
            <a:endParaRPr lang="en-US" dirty="0">
              <a:solidFill>
                <a:srgbClr val="FFFF00"/>
              </a:solidFill>
              <a:latin typeface="Berlin Sans FB Demi" pitchFamily="34" charset="0"/>
            </a:endParaRPr>
          </a:p>
          <a:p>
            <a:pPr algn="l"/>
            <a:r>
              <a:rPr lang="en-US" dirty="0" smtClean="0">
                <a:latin typeface="Arial Unicode MS" pitchFamily="34" charset="-128"/>
                <a:ea typeface="Arial Unicode MS" pitchFamily="34" charset="-128"/>
                <a:cs typeface="Arial Unicode MS" pitchFamily="34" charset="-128"/>
              </a:rPr>
              <a:t>The risks of using this technology include the dependence on the internet connection, the security level is sometimes low where there are no passwords put in place, low connection, technical problems, the vulnerability in the event attack, compliance, data mobility, and data confidentiality where the user data can be accessed by others.</a:t>
            </a:r>
          </a:p>
          <a:p>
            <a:pPr algn="l"/>
            <a:r>
              <a:rPr lang="en-US" dirty="0" smtClean="0">
                <a:latin typeface="Arial Unicode MS" pitchFamily="34" charset="-128"/>
                <a:ea typeface="Arial Unicode MS" pitchFamily="34" charset="-128"/>
                <a:cs typeface="Arial Unicode MS" pitchFamily="34" charset="-128"/>
              </a:rPr>
              <a:t> </a:t>
            </a:r>
          </a:p>
          <a:p>
            <a:pPr algn="l"/>
            <a:r>
              <a:rPr lang="en-US" dirty="0"/>
              <a:t> </a:t>
            </a:r>
          </a:p>
          <a:p>
            <a:r>
              <a:rPr lang="en-US" dirty="0"/>
              <a:t> </a:t>
            </a:r>
          </a:p>
          <a:p>
            <a:r>
              <a:rPr lang="en-US" dirty="0"/>
              <a:t> </a:t>
            </a:r>
          </a:p>
          <a:p>
            <a:r>
              <a:rPr lang="en-US" dirty="0"/>
              <a:t> </a:t>
            </a:r>
          </a:p>
          <a:p>
            <a:r>
              <a:rPr lang="en-US" dirty="0"/>
              <a:t> </a:t>
            </a:r>
          </a:p>
          <a:p>
            <a:r>
              <a:rPr lang="en-US" dirty="0"/>
              <a:t> </a:t>
            </a:r>
          </a:p>
          <a:p>
            <a:endParaRPr lang="en-US" dirty="0"/>
          </a:p>
        </p:txBody>
      </p:sp>
    </p:spTree>
    <p:extLst>
      <p:ext uri="{BB962C8B-B14F-4D97-AF65-F5344CB8AC3E}">
        <p14:creationId xmlns:p14="http://schemas.microsoft.com/office/powerpoint/2010/main" val="3889336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val 3"/>
          <p:cNvSpPr/>
          <p:nvPr/>
        </p:nvSpPr>
        <p:spPr>
          <a:xfrm>
            <a:off x="-66152" y="731837"/>
            <a:ext cx="5562600" cy="10668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600" y="808037"/>
            <a:ext cx="4937760" cy="740833"/>
          </a:xfrm>
        </p:spPr>
        <p:txBody>
          <a:bodyPr/>
          <a:lstStyle/>
          <a:p>
            <a:r>
              <a:rPr lang="en-US" dirty="0" smtClean="0"/>
              <a:t>REFERENCE</a:t>
            </a:r>
            <a:endParaRPr lang="en-US" dirty="0"/>
          </a:p>
        </p:txBody>
      </p:sp>
      <p:sp>
        <p:nvSpPr>
          <p:cNvPr id="3" name="Subtitle 2"/>
          <p:cNvSpPr>
            <a:spLocks noGrp="1"/>
          </p:cNvSpPr>
          <p:nvPr>
            <p:ph type="subTitle" idx="1"/>
          </p:nvPr>
        </p:nvSpPr>
        <p:spPr>
          <a:xfrm>
            <a:off x="304800" y="1798637"/>
            <a:ext cx="5029200" cy="11049000"/>
          </a:xfrm>
        </p:spPr>
        <p:txBody>
          <a:bodyPr>
            <a:normAutofit/>
          </a:bodyPr>
          <a:lstStyle/>
          <a:p>
            <a:r>
              <a:rPr lang="en-US" sz="2400" dirty="0" smtClean="0">
                <a:solidFill>
                  <a:schemeClr val="accent1">
                    <a:lumMod val="20000"/>
                    <a:lumOff val="80000"/>
                  </a:schemeClr>
                </a:solidFill>
                <a:latin typeface="Eras Demi ITC" pitchFamily="34" charset="0"/>
              </a:rPr>
              <a:t>Aithal</a:t>
            </a:r>
            <a:r>
              <a:rPr lang="en-US" sz="2400" dirty="0">
                <a:solidFill>
                  <a:schemeClr val="accent1">
                    <a:lumMod val="20000"/>
                    <a:lumOff val="80000"/>
                  </a:schemeClr>
                </a:solidFill>
                <a:latin typeface="Eras Demi ITC" pitchFamily="34" charset="0"/>
              </a:rPr>
              <a:t>, P. S., &amp; Pai T, V. (2017). Opportunity for Realizing Ideal Computing System using Cloud Computing Model. International Journal of Case Studies in Business, IT, and Education (IJCSBE), 1(2), 60-71.</a:t>
            </a:r>
          </a:p>
          <a:p>
            <a:r>
              <a:rPr lang="en-US" sz="2400" dirty="0">
                <a:solidFill>
                  <a:schemeClr val="accent1">
                    <a:lumMod val="20000"/>
                    <a:lumOff val="80000"/>
                  </a:schemeClr>
                </a:solidFill>
                <a:latin typeface="Eras Demi ITC" pitchFamily="34" charset="0"/>
              </a:rPr>
              <a:t>Almorsy, M., Grundy, J., &amp; Müller, I. (2016). An analysis of the cloud computing security problem. arXiv preprint arXiv:1609.01107.</a:t>
            </a:r>
          </a:p>
          <a:p>
            <a:r>
              <a:rPr lang="en-US" sz="2400" u="sng" dirty="0">
                <a:solidFill>
                  <a:schemeClr val="accent1">
                    <a:lumMod val="20000"/>
                    <a:lumOff val="80000"/>
                  </a:schemeClr>
                </a:solidFill>
                <a:latin typeface="Eras Demi ITC" pitchFamily="34" charset="0"/>
                <a:hlinkClick r:id="rId3"/>
              </a:rPr>
              <a:t>https://arxiv.org/ftp/arxiv/papers/1609/1609.01107.pdf</a:t>
            </a:r>
            <a:endParaRPr lang="en-US" sz="2400" dirty="0">
              <a:solidFill>
                <a:schemeClr val="accent1">
                  <a:lumMod val="20000"/>
                  <a:lumOff val="80000"/>
                </a:schemeClr>
              </a:solidFill>
              <a:latin typeface="Eras Demi ITC" pitchFamily="34" charset="0"/>
            </a:endParaRPr>
          </a:p>
          <a:p>
            <a:r>
              <a:rPr lang="en-US" sz="2400" dirty="0">
                <a:solidFill>
                  <a:schemeClr val="accent1">
                    <a:lumMod val="20000"/>
                    <a:lumOff val="80000"/>
                  </a:schemeClr>
                </a:solidFill>
                <a:latin typeface="Eras Demi ITC" pitchFamily="34" charset="0"/>
              </a:rPr>
              <a:t>Cao, Q., Schniederjans, D. G., &amp; Schniederjans, M. (2017). Establishing the use of cloud computing in supply chain management. Operations Management Research, 10(1-2), 47-63.</a:t>
            </a:r>
          </a:p>
          <a:p>
            <a:r>
              <a:rPr lang="en-US" sz="2400" dirty="0">
                <a:solidFill>
                  <a:schemeClr val="accent1">
                    <a:lumMod val="20000"/>
                    <a:lumOff val="80000"/>
                  </a:schemeClr>
                </a:solidFill>
                <a:latin typeface="Eras Demi ITC" pitchFamily="34" charset="0"/>
              </a:rPr>
              <a:t>Marinescu, D. C. (2017). Cloud computing: theory and practice. Morgan Kaufmann.</a:t>
            </a:r>
          </a:p>
          <a:p>
            <a:endParaRPr lang="en-US" sz="2400" dirty="0">
              <a:solidFill>
                <a:schemeClr val="accent1">
                  <a:lumMod val="20000"/>
                  <a:lumOff val="80000"/>
                </a:schemeClr>
              </a:solidFill>
              <a:latin typeface="Eras Demi ITC" pitchFamily="34" charset="0"/>
            </a:endParaRPr>
          </a:p>
        </p:txBody>
      </p:sp>
    </p:spTree>
    <p:extLst>
      <p:ext uri="{BB962C8B-B14F-4D97-AF65-F5344CB8AC3E}">
        <p14:creationId xmlns:p14="http://schemas.microsoft.com/office/powerpoint/2010/main" val="14012751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70</TotalTime>
  <Words>593</Words>
  <Application>Microsoft Office PowerPoint</Application>
  <PresentationFormat>Custom</PresentationFormat>
  <Paragraphs>23</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Apex</vt:lpstr>
      <vt:lpstr>CLOUD COMPUTING</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dc:creator>
  <cp:lastModifiedBy>ron</cp:lastModifiedBy>
  <cp:revision>7</cp:revision>
  <dcterms:created xsi:type="dcterms:W3CDTF">2020-09-16T19:27:20Z</dcterms:created>
  <dcterms:modified xsi:type="dcterms:W3CDTF">2020-09-16T20:38:02Z</dcterms:modified>
</cp:coreProperties>
</file>